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84" r:id="rId10"/>
    <p:sldId id="273" r:id="rId11"/>
    <p:sldId id="280" r:id="rId12"/>
    <p:sldId id="274" r:id="rId13"/>
    <p:sldId id="275" r:id="rId14"/>
    <p:sldId id="276" r:id="rId15"/>
    <p:sldId id="272" r:id="rId16"/>
    <p:sldId id="264" r:id="rId17"/>
    <p:sldId id="265" r:id="rId18"/>
    <p:sldId id="266" r:id="rId19"/>
    <p:sldId id="267" r:id="rId20"/>
    <p:sldId id="277" r:id="rId21"/>
    <p:sldId id="278" r:id="rId22"/>
    <p:sldId id="279" r:id="rId23"/>
    <p:sldId id="268" r:id="rId24"/>
    <p:sldId id="269" r:id="rId25"/>
    <p:sldId id="281" r:id="rId26"/>
    <p:sldId id="282" r:id="rId27"/>
    <p:sldId id="283" r:id="rId28"/>
    <p:sldId id="270" r:id="rId29"/>
    <p:sldId id="271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5BE0B-2E7F-4527-AA3D-70CD68E3D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6EBAD5-D751-4209-B767-A43C40A11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8DEEED3-46DD-4F9E-8738-598EE758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D31CBEE-BB00-43F4-BE8C-EEFF49C0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7D73B9E-FFF5-4638-95ED-DA4AA6B9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419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B4FB2-C9DF-458D-ADF9-ABC57CDA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30C4FDD-DE85-4AE1-810B-A38D3EB19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42D0BB-3B41-40D8-B510-FBE178AA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1283717-3B0C-472F-8F58-7EDD5A53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FD63C26-18F4-4E14-9BD7-958F64AB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1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C71EEC3-915F-490E-BFA7-0A0EB3F90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70D84AD-C45C-4578-8962-F0638CB96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23B5434-295E-4FF1-923B-B2BC29BF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4F6EA6-1F6C-4CCC-9DE4-F6FC1784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B8D51AB-2897-4D20-BB18-BAB81565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084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780AD-DE5E-4838-A2F5-292EED7E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0C271E-CA99-46F4-AF32-F251BF629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99F9B59-E10C-480B-BEB0-48C35A89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A3321D2-7565-4949-9259-87ACB70DD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11CFF24-B13A-4ED7-8687-D4E5B778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976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B83A4-F155-47FB-B8DD-A099F6D9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C11BB0-002A-4A99-99C8-0B7E0173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13ACC91-ADDB-46BF-A35B-CBD9188D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E1B4C8-B409-4D4A-A8C6-7D2A53BD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DC6595-E7B4-43E1-A6DB-B1E35589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612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FFD3E-3DE6-492D-A50B-93319675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0F6CCC-CBCA-4D24-8422-5828960BF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6106B92-F1F2-4F74-BFF2-02C309031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757AC21-BEC0-4163-9BB5-9C0161B6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DB25976-9D12-4A3D-9F7C-F50F25D9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A036644-628C-498B-930E-903107FB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539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F8794-700D-416B-A2A9-160F7AED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786E6F-89DC-48F7-B23F-FA89E96C0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95F56EF-7936-44EA-A08B-42AF5B286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781DE7-43CB-4D0B-999E-AD7D06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A82332C-8F34-4CB9-98AC-A3F19D2BB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D49F9E0-9A62-4601-A61B-08E5F878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E7FE554-25AB-4A1B-8CF0-9493CE3D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D1CA9994-6BB4-4456-9DED-7E490B18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353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960E3-47F6-4E9F-A614-738473A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4E3953C-A2EA-4114-9530-032D6703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E88FEFD-2CD7-44F4-ABAB-BE61D113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F08E4C0-817D-4F1D-818D-1AFA33FA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290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03CADF1-830B-418C-8C7D-8185DD50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E043DF6-8449-4008-A7A2-1745CF1A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8A364B5-9EE2-4B91-9603-708B3210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607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62ABE-2D7C-49A0-A5FF-DAFE2F3B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42FD13-6006-4380-A9E2-F69EC5508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1B0581-B342-4EA7-B218-65C0CE491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D8801CC-4238-44F5-9533-BB4633FD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64C0202-53D0-4261-AEBA-FA98A264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9D62A4B-201B-4519-BB4E-DCB9BD2F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988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E67B8-2027-44F0-8AB9-3E336C83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843CFAD8-34DE-4B09-829A-7E172FB8D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E5F5E1-FBEE-4605-8CDF-0BDC1DCFA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1A1165A-2D12-42F9-B853-6015E0DF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43AAAFB-798E-427F-90A9-B99A73A6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4AEB7D7-CFF1-4887-B3D7-DA9CCDAB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417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F672231-04C3-46B2-A415-18F2414A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76FB75-CE23-4DF2-B2BD-7A6A4A971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2FBFBAE-2678-43D2-B902-12640F5B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E247C-9F90-4E0A-B974-B829849085CA}" type="datetimeFigureOut">
              <a:rPr lang="sk-SK" smtClean="0"/>
              <a:t>7. 11. 2022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C279845-207D-46C1-9FFA-9849DFEAE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D823ACD-26D8-4493-AB21-404D54B59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6FD88-503F-4002-952F-42682DBE83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008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F8F0F-4369-426B-84BA-2CAE01792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11098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0070C0"/>
                </a:solidFill>
                <a:latin typeface="+mn-lt"/>
              </a:rPr>
              <a:t>Základná škola</a:t>
            </a:r>
            <a:br>
              <a:rPr lang="sk-SK" sz="4800" b="1" dirty="0">
                <a:solidFill>
                  <a:srgbClr val="0070C0"/>
                </a:solidFill>
                <a:latin typeface="+mn-lt"/>
              </a:rPr>
            </a:br>
            <a:r>
              <a:rPr lang="sk-SK" sz="4800" b="1" dirty="0">
                <a:solidFill>
                  <a:srgbClr val="0070C0"/>
                </a:solidFill>
                <a:latin typeface="+mn-lt"/>
              </a:rPr>
              <a:t>Pribinova 1</a:t>
            </a:r>
            <a:br>
              <a:rPr lang="sk-SK" sz="4800" b="1" dirty="0">
                <a:solidFill>
                  <a:srgbClr val="0070C0"/>
                </a:solidFill>
                <a:latin typeface="+mn-lt"/>
              </a:rPr>
            </a:br>
            <a:r>
              <a:rPr lang="sk-SK" sz="4800" b="1" dirty="0">
                <a:solidFill>
                  <a:srgbClr val="0070C0"/>
                </a:solidFill>
                <a:latin typeface="+mn-lt"/>
              </a:rPr>
              <a:t>Zlaté Moravce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401586-CD41-4F2B-AFB9-DA7FEC0B7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r>
              <a:rPr lang="sk-SK" sz="3600" b="1" dirty="0">
                <a:solidFill>
                  <a:schemeClr val="accent2"/>
                </a:solidFill>
              </a:rPr>
              <a:t>... a nás vychováva </a:t>
            </a:r>
            <a:r>
              <a:rPr lang="sk-SK" sz="3600" b="1" dirty="0" err="1">
                <a:solidFill>
                  <a:schemeClr val="accent2"/>
                </a:solidFill>
              </a:rPr>
              <a:t>Pribinka</a:t>
            </a:r>
            <a:r>
              <a:rPr lang="sk-SK" sz="3600" b="1" dirty="0">
                <a:solidFill>
                  <a:schemeClr val="accent2"/>
                </a:solidFill>
              </a:rPr>
              <a:t> </a:t>
            </a:r>
            <a:r>
              <a:rPr lang="sk-SK" sz="3600" b="1" dirty="0">
                <a:solidFill>
                  <a:schemeClr val="accent2"/>
                </a:solidFill>
                <a:sym typeface="Wingdings" panose="05000000000000000000" pitchFamily="2" charset="2"/>
              </a:rPr>
              <a:t></a:t>
            </a:r>
            <a:endParaRPr lang="sk-SK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B5140694-27B9-C84D-772A-B32A79960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15" y="1959429"/>
            <a:ext cx="2770803" cy="369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BDEC5A1-2C7D-44E4-3D50-47422401E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37" y="1959429"/>
            <a:ext cx="2699268" cy="369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B290F53-F31B-1023-8ABB-897DE58E3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24" y="1959429"/>
            <a:ext cx="2565139" cy="361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61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E790392-8E5F-20C5-6AA9-2F6539285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71" y="2279000"/>
            <a:ext cx="4124129" cy="308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3E36E81-6DEC-4AD4-CC94-55247CCBA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57" y="2213684"/>
            <a:ext cx="3984172" cy="308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553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CF7BB101-C59A-7E48-D945-FBB86006AEEF}"/>
              </a:ext>
            </a:extLst>
          </p:cNvPr>
          <p:cNvSpPr txBox="1"/>
          <p:nvPr/>
        </p:nvSpPr>
        <p:spPr>
          <a:xfrm>
            <a:off x="1968759" y="1612108"/>
            <a:ext cx="78936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/>
            <a:r>
              <a:rPr lang="sk-SK" sz="24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Relaxačný kútik </a:t>
            </a:r>
          </a:p>
          <a:p>
            <a:pPr indent="449580" algn="ctr"/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49580" algn="just"/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 školskom roku 2021/2022 bol v škole zriadený tvorivý projektový tím, ktorý v spolupráci s vedením školy a združením rodičov pracuje na tom, aby sa naša škola stala modernejšou.</a:t>
            </a:r>
          </a:p>
          <a:p>
            <a:pPr indent="449580" algn="just"/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Hlavným cieľom však nie je len modernizácia školských priestorov, ale predovšetkým to, aby sa naši žiaci cítili v škole čo najpríjemnejšie. Chceme, aby bola pre nich škola miestom, kde radi trávia čas a aby sa do nej vracali s úsmevom na tvári. Zároveň sme im chceli urobiť aj malú radosť v čase pandémie, ktorá v mnohom ovplyvnila ich životy. Toto všetko sú dôvody, pre ktoré sme sa rozhodli skrášliť školské priestory a vytvorili sme pre žiakov relaxačný kútik, v ktorom môžu tráviť čas nielen počas prestávok, ale i niektorých vyučovacích hodín.</a:t>
            </a:r>
          </a:p>
          <a:p>
            <a:pPr indent="449580" algn="ctr"/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/>
            <a:r>
              <a:rPr lang="sk-SK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7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2B0AE412-590A-86C9-EE59-0F250638DB12}"/>
              </a:ext>
            </a:extLst>
          </p:cNvPr>
          <p:cNvSpPr txBox="1"/>
          <p:nvPr/>
        </p:nvSpPr>
        <p:spPr>
          <a:xfrm>
            <a:off x="2006081" y="1582341"/>
            <a:ext cx="79123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endParaRPr lang="sk-SK" sz="18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 tom, že zámer potešiť našich žiakov splnil svoj účel, svedčí ich záujem tráviť v relaxačnom kútiku čas. Je zaujímavé sledovať, ako sa snažia byť všetci prví, aby práve oni boli tí, ktorí budú môcť prestávku stráviť na tomto mieste. Z ich úst zaznievajú pozitívne ohlasy. Ich úsmevy hovoria za všetko. V ich tvárach vidieť spokojnosť. A to je presne to, o čo nám išlo. Tešíme sa, že aj takýto krok dokázal urobiť tak veľa.</a:t>
            </a:r>
          </a:p>
          <a:p>
            <a:pPr indent="449580" algn="just"/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pre nás dôležité, aby naši žiaci vedeli, že nám na nich záleží a že ich spokojnosť je aj našou spokojnosťou. Stále sa riadime mottom: „Čím my dnes naplníme srdcia detí, tým ony zajtra naplnia svet.“ Veríme, že toto je len začiatok zmien, ktoré sa budú v najbližšom období na </a:t>
            </a:r>
            <a:r>
              <a:rPr lang="sk-SK" sz="1800" b="1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Pribinke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realizovať. Tešíme sa na všetko, čo nás čaká a čo nám čas prinesie. </a:t>
            </a:r>
          </a:p>
        </p:txBody>
      </p:sp>
    </p:spTree>
    <p:extLst>
      <p:ext uri="{BB962C8B-B14F-4D97-AF65-F5344CB8AC3E}">
        <p14:creationId xmlns:p14="http://schemas.microsoft.com/office/powerpoint/2010/main" val="1272953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FC2210C-AC04-874E-5B5B-D9FC1F4E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46" y="1973425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2B91AE6-43EF-186A-EC4F-8576ED43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46" y="1800278"/>
            <a:ext cx="3023507" cy="260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A0D3524-A37A-062F-6DC6-D965DD0F6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6" y="1750692"/>
            <a:ext cx="2571750" cy="365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412DE0AD-4393-EDF7-D1EE-4454DD169127}"/>
              </a:ext>
            </a:extLst>
          </p:cNvPr>
          <p:cNvSpPr txBox="1"/>
          <p:nvPr/>
        </p:nvSpPr>
        <p:spPr>
          <a:xfrm>
            <a:off x="7507646" y="4553339"/>
            <a:ext cx="244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accent2"/>
                </a:solidFill>
              </a:rPr>
              <a:t>Náš relaxačný kútik</a:t>
            </a:r>
          </a:p>
        </p:txBody>
      </p:sp>
    </p:spTree>
    <p:extLst>
      <p:ext uri="{BB962C8B-B14F-4D97-AF65-F5344CB8AC3E}">
        <p14:creationId xmlns:p14="http://schemas.microsoft.com/office/powerpoint/2010/main" val="337966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84F243C-6511-480E-A018-8C439574E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80" y="2191572"/>
            <a:ext cx="3970116" cy="3164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3CFDA7E-937E-4CE2-B0BE-A8886EF16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29" y="2191572"/>
            <a:ext cx="4379951" cy="3257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F76807DB-8035-4A95-D64D-82A7750965DA}"/>
              </a:ext>
            </a:extLst>
          </p:cNvPr>
          <p:cNvSpPr txBox="1"/>
          <p:nvPr/>
        </p:nvSpPr>
        <p:spPr>
          <a:xfrm>
            <a:off x="4208106" y="1688841"/>
            <a:ext cx="340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accent2"/>
                </a:solidFill>
              </a:rPr>
              <a:t>Školské priestory</a:t>
            </a:r>
          </a:p>
        </p:txBody>
      </p:sp>
    </p:spTree>
    <p:extLst>
      <p:ext uri="{BB962C8B-B14F-4D97-AF65-F5344CB8AC3E}">
        <p14:creationId xmlns:p14="http://schemas.microsoft.com/office/powerpoint/2010/main" val="3397915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B5A283D5-20E9-417B-A1C5-6849168B210B}"/>
              </a:ext>
            </a:extLst>
          </p:cNvPr>
          <p:cNvSpPr txBox="1"/>
          <p:nvPr/>
        </p:nvSpPr>
        <p:spPr>
          <a:xfrm>
            <a:off x="2072640" y="1003817"/>
            <a:ext cx="7945120" cy="4639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endParaRPr lang="sk-SK" sz="1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endParaRPr lang="sk-SK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buClr>
                <a:srgbClr val="FF0000"/>
              </a:buClr>
            </a:pPr>
            <a:r>
              <a:rPr lang="sk-SK" sz="2400" b="1" i="1" dirty="0">
                <a:solidFill>
                  <a:schemeClr val="accent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Čo ponúkame?</a:t>
            </a:r>
            <a:endParaRPr lang="sk-SK" sz="2400" b="1" i="1" dirty="0">
              <a:solidFill>
                <a:schemeClr val="accent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dlhoročné skúsenosti s výučbou cudzích jazykov od 1. ročníka,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 5. – 9. ročníku rozširujúce predmety: slovenský  jazyk a literatúra, matematika, dejepis, geografia, biológia, cudzí jazyk, fyzika,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školský klub denne od 6:45 hod. do17:00 hod.,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záujmové útvary: biblický, škola v zelenom, športový, atletický, francúzština pre začiatočníkov, múdre hlavičky, výtvarný, tanečný, mladý zdravotník ...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školskú knižnicu s aktivitami,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školy v prírode,                                        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plavecký kurz,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lyžiarsky výcvik, 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exkurzie (aj zahraničné), výlety, návštevy divadiel...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191">
            <a:extLst>
              <a:ext uri="{FF2B5EF4-FFF2-40B4-BE49-F238E27FC236}">
                <a16:creationId xmlns:a16="http://schemas.microsoft.com/office/drawing/2014/main" id="{625CC40C-7156-4D13-AE22-27D15B42F2B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3760" y="3699510"/>
            <a:ext cx="2360294" cy="205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92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350600EB-4604-479C-8828-7AC9D16B62A2}"/>
              </a:ext>
            </a:extLst>
          </p:cNvPr>
          <p:cNvSpPr txBox="1"/>
          <p:nvPr/>
        </p:nvSpPr>
        <p:spPr>
          <a:xfrm>
            <a:off x="1894840" y="1918823"/>
            <a:ext cx="8402320" cy="3752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800" b="1" i="1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Čo sa u nás deje?</a:t>
            </a: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Týždeň zdravia a športu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Tradičný deň na </a:t>
            </a:r>
            <a:r>
              <a:rPr lang="sk-SK" sz="2000" b="1" i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Pribinke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Festival tekvíc – výstava najkrajších </a:t>
            </a:r>
            <a:r>
              <a:rPr lang="sk-SK" sz="2000" b="1" i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tekvičiakov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Večerný beh mestom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Globálny vzdelávací program – Jedlá zmena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Jazykový kvet – súťaž v prednese cudzojazyčných textov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Nekonečne dlhá noc – zábavná noc v škole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Týždeň dobra – pomáhame iným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Mikuláš na </a:t>
            </a:r>
            <a:r>
              <a:rPr lang="sk-SK" sz="2000" b="1" i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Pribinke</a:t>
            </a:r>
            <a:r>
              <a:rPr lang="sk-SK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sk-SK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47">
            <a:extLst>
              <a:ext uri="{FF2B5EF4-FFF2-40B4-BE49-F238E27FC236}">
                <a16:creationId xmlns:a16="http://schemas.microsoft.com/office/drawing/2014/main" id="{01C0F3B9-A4D7-4155-8217-773885B06E4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1745" y="1918823"/>
            <a:ext cx="2434590" cy="177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D72FE68-0E51-47B5-B6E9-34C6E675A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1" y="3690473"/>
            <a:ext cx="2702560" cy="1718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339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6C765048-5A5B-4E63-8EAB-CBEC2A499C47}"/>
              </a:ext>
            </a:extLst>
          </p:cNvPr>
          <p:cNvSpPr txBox="1"/>
          <p:nvPr/>
        </p:nvSpPr>
        <p:spPr>
          <a:xfrm>
            <a:off x="1910080" y="1640914"/>
            <a:ext cx="8036560" cy="402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Vianočná akadémia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Školský ples 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Karneval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Cudzojazyčné dopoludnie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Slávnostný zápis prvákov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Deň Zeme – zábavné popoludnie</a:t>
            </a:r>
          </a:p>
          <a:p>
            <a:pPr lvl="0" algn="just">
              <a:lnSpc>
                <a:spcPct val="115000"/>
              </a:lnSpc>
              <a:buClr>
                <a:srgbClr val="FF0000"/>
              </a:buClr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 aktivitami zameranými na ochranu </a:t>
            </a:r>
          </a:p>
          <a:p>
            <a:pPr lvl="0" algn="just">
              <a:lnSpc>
                <a:spcPct val="115000"/>
              </a:lnSpc>
              <a:buClr>
                <a:srgbClr val="FF0000"/>
              </a:buClr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životného prostredia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Deň matiek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Rozprávkový Deň detí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Kľúče od zlatého mesta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(literárno-výtvarná súťaž v rámci celého Slovenska</a:t>
            </a:r>
            <a:r>
              <a:rPr lang="sk-SK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sk-SK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5">
            <a:extLst>
              <a:ext uri="{FF2B5EF4-FFF2-40B4-BE49-F238E27FC236}">
                <a16:creationId xmlns:a16="http://schemas.microsoft.com/office/drawing/2014/main" id="{A6345F45-8401-490D-9ADC-A78C422A84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4880" y="1753711"/>
            <a:ext cx="4165600" cy="3350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165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E7BFD56D-D178-4E7F-9A26-CCBE262A526C}"/>
              </a:ext>
            </a:extLst>
          </p:cNvPr>
          <p:cNvSpPr txBox="1"/>
          <p:nvPr/>
        </p:nvSpPr>
        <p:spPr>
          <a:xfrm>
            <a:off x="1899920" y="1800189"/>
            <a:ext cx="8026400" cy="3734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Erasmus+  - zahraničné partnerstvá (Grécko, Litva, Turecko, Rumunsko)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Inovácie foriem a metód výchovno-vzdelávacieho procesu – projekt zameraný na rozvoj matematickej, prírodovednej a čitateľskej gramotnosti 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Zelená škola – získali sme Zelenú vlajku </a:t>
            </a: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Otvorené školy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Školské ovocie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ECO SCHOOL TWINNING                        </a:t>
            </a:r>
            <a:endParaRPr lang="sk-SK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Enviroexperti</a:t>
            </a: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Záložka do knihy spája školy</a:t>
            </a:r>
            <a:endParaRPr lang="sk-SK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1800" b="1" i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Kozmo</a:t>
            </a: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 jeho dobrodružstvá</a:t>
            </a:r>
            <a:endParaRPr lang="sk-SK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endParaRPr lang="sk-SK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24">
            <a:extLst>
              <a:ext uri="{FF2B5EF4-FFF2-40B4-BE49-F238E27FC236}">
                <a16:creationId xmlns:a16="http://schemas.microsoft.com/office/drawing/2014/main" id="{F04C13F7-5ECA-43CE-BED0-F04D2C22800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9200" y="2763520"/>
            <a:ext cx="2580640" cy="2407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31">
            <a:extLst>
              <a:ext uri="{FF2B5EF4-FFF2-40B4-BE49-F238E27FC236}">
                <a16:creationId xmlns:a16="http://schemas.microsoft.com/office/drawing/2014/main" id="{739175A8-AA85-403C-B021-28B77A028F2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7650" y="3342640"/>
            <a:ext cx="2363470" cy="150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2708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D2F673-1C83-42C4-AC2D-6152490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175" y="1698169"/>
            <a:ext cx="3932237" cy="2967135"/>
          </a:xfrm>
        </p:spPr>
        <p:txBody>
          <a:bodyPr>
            <a:normAutofit/>
          </a:bodyPr>
          <a:lstStyle/>
          <a:p>
            <a:pPr algn="ctr"/>
            <a:r>
              <a:rPr lang="sk-SK" sz="3600" b="1" i="1" dirty="0">
                <a:solidFill>
                  <a:schemeClr val="accent2"/>
                </a:solidFill>
                <a:latin typeface="+mn-lt"/>
              </a:rPr>
              <a:t>„Čím my dnes naplníme</a:t>
            </a:r>
            <a:br>
              <a:rPr lang="sk-SK" sz="3600" b="1" i="1" dirty="0">
                <a:solidFill>
                  <a:schemeClr val="accent2"/>
                </a:solidFill>
                <a:latin typeface="+mn-lt"/>
              </a:rPr>
            </a:br>
            <a:r>
              <a:rPr lang="sk-SK" sz="3600" b="1" i="1" dirty="0">
                <a:solidFill>
                  <a:schemeClr val="accent2"/>
                </a:solidFill>
                <a:latin typeface="+mn-lt"/>
              </a:rPr>
              <a:t>srdcia detí,</a:t>
            </a:r>
            <a:br>
              <a:rPr lang="sk-SK" sz="3600" b="1" i="1" dirty="0">
                <a:solidFill>
                  <a:schemeClr val="accent2"/>
                </a:solidFill>
                <a:latin typeface="+mn-lt"/>
              </a:rPr>
            </a:br>
            <a:r>
              <a:rPr lang="sk-SK" sz="3600" b="1" i="1" dirty="0">
                <a:solidFill>
                  <a:schemeClr val="accent2"/>
                </a:solidFill>
                <a:latin typeface="+mn-lt"/>
              </a:rPr>
              <a:t> tým ony zajtra </a:t>
            </a:r>
            <a:br>
              <a:rPr lang="sk-SK" sz="3600" b="1" i="1" dirty="0">
                <a:solidFill>
                  <a:schemeClr val="accent2"/>
                </a:solidFill>
                <a:latin typeface="+mn-lt"/>
              </a:rPr>
            </a:br>
            <a:r>
              <a:rPr lang="sk-SK" sz="3600" b="1" i="1" dirty="0">
                <a:solidFill>
                  <a:schemeClr val="accent2"/>
                </a:solidFill>
                <a:latin typeface="+mn-lt"/>
              </a:rPr>
              <a:t>naplnia svet...“</a:t>
            </a: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1BD0B060-CED4-4D78-9B9E-822F7FDBD66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0766" y="1412279"/>
            <a:ext cx="5281128" cy="4033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303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6A9F0754-844B-96F6-7EC0-1502EF35E460}"/>
              </a:ext>
            </a:extLst>
          </p:cNvPr>
          <p:cNvSpPr txBox="1"/>
          <p:nvPr/>
        </p:nvSpPr>
        <p:spPr>
          <a:xfrm>
            <a:off x="2062064" y="1680310"/>
            <a:ext cx="81642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accent2"/>
                </a:solidFill>
              </a:rPr>
              <a:t>Erasmus + </a:t>
            </a:r>
          </a:p>
          <a:p>
            <a:pPr algn="ctr"/>
            <a:r>
              <a:rPr lang="sk-SK" sz="2400" b="1" dirty="0">
                <a:solidFill>
                  <a:schemeClr val="accent2"/>
                </a:solidFill>
              </a:rPr>
              <a:t>Pustime sa do jazykov </a:t>
            </a: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pPr algn="ctr"/>
            <a:endParaRPr lang="sk-SK" sz="2400" b="1" dirty="0">
              <a:solidFill>
                <a:srgbClr val="FF0000"/>
              </a:solidFill>
            </a:endParaRP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20F7EB3-9B10-DC79-4DCA-70D3263B6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2" y="2519265"/>
            <a:ext cx="4071258" cy="292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FA7755B-52EF-6822-7DB0-492B4FA63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06" y="2612571"/>
            <a:ext cx="4071259" cy="276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C0BB6E23-6C6B-6B33-651D-E081A5C3832E}"/>
              </a:ext>
            </a:extLst>
          </p:cNvPr>
          <p:cNvSpPr txBox="1"/>
          <p:nvPr/>
        </p:nvSpPr>
        <p:spPr>
          <a:xfrm>
            <a:off x="2768081" y="5221221"/>
            <a:ext cx="258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accent2"/>
                </a:solidFill>
              </a:rPr>
              <a:t>Turecko </a:t>
            </a:r>
            <a:r>
              <a:rPr lang="sk-SK" sz="1600" b="1" dirty="0">
                <a:solidFill>
                  <a:schemeClr val="accent2"/>
                </a:solidFill>
              </a:rPr>
              <a:t>(november 2019)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79BCF00-7A64-9EC4-B896-A7A5FBE03E08}"/>
              </a:ext>
            </a:extLst>
          </p:cNvPr>
          <p:cNvSpPr txBox="1"/>
          <p:nvPr/>
        </p:nvSpPr>
        <p:spPr>
          <a:xfrm>
            <a:off x="6923315" y="5221221"/>
            <a:ext cx="264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accent2"/>
                </a:solidFill>
              </a:rPr>
              <a:t>Slovensko </a:t>
            </a:r>
            <a:r>
              <a:rPr lang="sk-SK" sz="1600" b="1" dirty="0">
                <a:solidFill>
                  <a:schemeClr val="accent2"/>
                </a:solidFill>
              </a:rPr>
              <a:t>(február 2020)</a:t>
            </a:r>
          </a:p>
        </p:txBody>
      </p:sp>
    </p:spTree>
    <p:extLst>
      <p:ext uri="{BB962C8B-B14F-4D97-AF65-F5344CB8AC3E}">
        <p14:creationId xmlns:p14="http://schemas.microsoft.com/office/powerpoint/2010/main" val="117742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A3962D4-ECEE-462B-3203-F858772E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5" y="1954762"/>
            <a:ext cx="4253982" cy="305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81DA89F-DDC0-C180-29FE-8D9FCD1AE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7" y="1929102"/>
            <a:ext cx="3777695" cy="297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10A6B744-CE6D-3224-849A-0C59FEEB7690}"/>
              </a:ext>
            </a:extLst>
          </p:cNvPr>
          <p:cNvSpPr txBox="1"/>
          <p:nvPr/>
        </p:nvSpPr>
        <p:spPr>
          <a:xfrm>
            <a:off x="3041781" y="5031534"/>
            <a:ext cx="329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accent2"/>
                </a:solidFill>
              </a:rPr>
              <a:t>Litva </a:t>
            </a:r>
            <a:r>
              <a:rPr lang="sk-SK" sz="1600" b="1" dirty="0">
                <a:solidFill>
                  <a:schemeClr val="accent2"/>
                </a:solidFill>
              </a:rPr>
              <a:t>(február 2022</a:t>
            </a:r>
            <a:r>
              <a:rPr lang="sk-SK" sz="16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C741C150-878A-B127-B4C0-A2E3B3B514A9}"/>
              </a:ext>
            </a:extLst>
          </p:cNvPr>
          <p:cNvSpPr txBox="1"/>
          <p:nvPr/>
        </p:nvSpPr>
        <p:spPr>
          <a:xfrm>
            <a:off x="6674499" y="5015204"/>
            <a:ext cx="329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accent2"/>
                </a:solidFill>
              </a:rPr>
              <a:t>Rumunsko </a:t>
            </a:r>
            <a:r>
              <a:rPr lang="sk-SK" sz="1600" b="1" dirty="0">
                <a:solidFill>
                  <a:schemeClr val="accent2"/>
                </a:solidFill>
              </a:rPr>
              <a:t>(marec 2022)</a:t>
            </a:r>
          </a:p>
        </p:txBody>
      </p:sp>
    </p:spTree>
    <p:extLst>
      <p:ext uri="{BB962C8B-B14F-4D97-AF65-F5344CB8AC3E}">
        <p14:creationId xmlns:p14="http://schemas.microsoft.com/office/powerpoint/2010/main" val="3399219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4697B37-BA19-B7EA-2360-F44D9D70C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87" y="1642188"/>
            <a:ext cx="6284653" cy="3926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E6B2C019-0D25-6442-C477-20493B859C38}"/>
              </a:ext>
            </a:extLst>
          </p:cNvPr>
          <p:cNvSpPr txBox="1"/>
          <p:nvPr/>
        </p:nvSpPr>
        <p:spPr>
          <a:xfrm>
            <a:off x="8584163" y="2369976"/>
            <a:ext cx="15084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accent2"/>
                </a:solidFill>
              </a:rPr>
              <a:t>Záverečná mobilita Erasmu </a:t>
            </a:r>
            <a:endParaRPr lang="sk-SK" sz="2400" dirty="0">
              <a:solidFill>
                <a:schemeClr val="accent2"/>
              </a:solidFill>
            </a:endParaRPr>
          </a:p>
          <a:p>
            <a:pPr algn="ctr"/>
            <a:endParaRPr lang="sk-SK" sz="2400" dirty="0">
              <a:solidFill>
                <a:srgbClr val="FF0000"/>
              </a:solidFill>
            </a:endParaRPr>
          </a:p>
          <a:p>
            <a:pPr algn="ctr"/>
            <a:r>
              <a:rPr lang="sk-SK" sz="2000" dirty="0">
                <a:solidFill>
                  <a:schemeClr val="accent1">
                    <a:lumMod val="50000"/>
                  </a:schemeClr>
                </a:solidFill>
              </a:rPr>
              <a:t>Grécko máj 2022</a:t>
            </a:r>
          </a:p>
        </p:txBody>
      </p:sp>
    </p:spTree>
    <p:extLst>
      <p:ext uri="{BB962C8B-B14F-4D97-AF65-F5344CB8AC3E}">
        <p14:creationId xmlns:p14="http://schemas.microsoft.com/office/powerpoint/2010/main" val="4155927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7A8A3063-C14D-4212-8D90-574B190F98E3}"/>
              </a:ext>
            </a:extLst>
          </p:cNvPr>
          <p:cNvSpPr txBox="1"/>
          <p:nvPr/>
        </p:nvSpPr>
        <p:spPr>
          <a:xfrm>
            <a:off x="2042160" y="2118737"/>
            <a:ext cx="7101840" cy="2975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sz="2000" b="1" i="1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AKÁ  ŠKOLA SME?</a:t>
            </a: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ŠKOLA, kde sa stále niečo deje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 podporujúca zdravie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 priateľská k deťom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 s rodinnou atmosférou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 hrou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 pre slušné deti slušných rodičov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 dobrých činov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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... ŠKOLA plná dobrých nápadov</a:t>
            </a:r>
            <a:endParaRPr lang="sk-S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0">
            <a:extLst>
              <a:ext uri="{FF2B5EF4-FFF2-40B4-BE49-F238E27FC236}">
                <a16:creationId xmlns:a16="http://schemas.microsoft.com/office/drawing/2014/main" id="{9E6B5175-E3B1-4E73-B616-197CB0D6C1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3360" y="2535443"/>
            <a:ext cx="3362960" cy="2522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23064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E20133C2-0612-4D56-BEAF-2CB1880B7CB1}"/>
              </a:ext>
            </a:extLst>
          </p:cNvPr>
          <p:cNvSpPr txBox="1"/>
          <p:nvPr/>
        </p:nvSpPr>
        <p:spPr>
          <a:xfrm>
            <a:off x="2133600" y="1773852"/>
            <a:ext cx="7924800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sk-SK" sz="18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 predmetových olympiádach a v postupových súťažiach dosahujeme</a:t>
            </a:r>
            <a:r>
              <a:rPr lang="sk-SK" sz="1800" b="1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dlhodobo vynikajúce výsledky.</a:t>
            </a:r>
            <a:endParaRPr lang="sk-SK" sz="1200" b="1" dirty="0">
              <a:solidFill>
                <a:schemeClr val="accent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Naša škola sa v posledných rokoch v rámci</a:t>
            </a:r>
            <a:r>
              <a:rPr lang="sk-SK" sz="18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Nitrianskeho kraja </a:t>
            </a: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umiestnila na popredných miestach rebríčka.</a:t>
            </a:r>
            <a:endParaRPr lang="sk-SK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sk-SK" sz="18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školskom roku 2018/19 sme boli vyhodnotení v rámci súťaží a olympiád znovu na 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mieste v okrese Zlaté Moravce a aj na 1. mieste v Nitrianskom kraji.</a:t>
            </a:r>
            <a:endParaRPr lang="sk-SK" sz="1200" b="1" dirty="0">
              <a:solidFill>
                <a:schemeClr val="accent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5">
            <a:extLst>
              <a:ext uri="{FF2B5EF4-FFF2-40B4-BE49-F238E27FC236}">
                <a16:creationId xmlns:a16="http://schemas.microsoft.com/office/drawing/2014/main" id="{7E544D51-4237-4ED5-BD7B-948EEF5C8C1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2240" y="3784659"/>
            <a:ext cx="2709351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7" descr="Výsledok vyh&amp;lcaron;adávania obrázkov pre dopyt smajlík">
            <a:extLst>
              <a:ext uri="{FF2B5EF4-FFF2-40B4-BE49-F238E27FC236}">
                <a16:creationId xmlns:a16="http://schemas.microsoft.com/office/drawing/2014/main" id="{8E3EF099-4773-4A5D-8F25-8479DAECA20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9329" y="4099301"/>
            <a:ext cx="1692592" cy="116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5032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B3E34329-9514-E28C-8056-4FB179166D37}"/>
              </a:ext>
            </a:extLst>
          </p:cNvPr>
          <p:cNvSpPr txBox="1"/>
          <p:nvPr/>
        </p:nvSpPr>
        <p:spPr>
          <a:xfrm>
            <a:off x="1984310" y="1642188"/>
            <a:ext cx="8223380" cy="402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000" b="1" dirty="0" err="1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Pribinka</a:t>
            </a:r>
            <a:r>
              <a:rPr lang="sk-SK" sz="20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 opäť na najvyššej priečke</a:t>
            </a:r>
            <a:endParaRPr lang="sk-SK" sz="2000" dirty="0">
              <a:solidFill>
                <a:schemeClr val="accent2"/>
              </a:solidFill>
              <a:effectLst/>
              <a:ea typeface="Calibri" panose="020F0502020204030204" pitchFamily="34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sk-SK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k-SK" sz="18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„Čas, ktorý si venoval svojej ruži, robí tvoju ružu takou dôležitou.“ 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Kto pozná knihu Malý princ, ktorú napísal francúzsky spisovateľ </a:t>
            </a:r>
            <a:r>
              <a:rPr lang="sk-SK" sz="1800" b="1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Antoine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Saint-</a:t>
            </a:r>
            <a:r>
              <a:rPr lang="sk-SK" sz="1800" b="1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Exupéry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určite si veľmi dobre pamätá na tieto slová.</a:t>
            </a:r>
          </a:p>
          <a:p>
            <a:pPr indent="449580" algn="just">
              <a:lnSpc>
                <a:spcPct val="115000"/>
              </a:lnSpc>
            </a:pP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 každým úspechom stojí veľa síl, námahy, odhodlania, vytrvalosti, odriekania, no najmä času. Naša škola má to šťastie, že ju navštevujú šikovní, talentovaní a cieľavedomí žiaci, ktorí v spolupráci s ich učiteľmi robia často aj nemožné, aby zažiarili a mohli byť na seba právom hrdí. </a:t>
            </a:r>
          </a:p>
          <a:p>
            <a:pPr indent="449580" algn="just">
              <a:lnSpc>
                <a:spcPct val="115000"/>
              </a:lnSpc>
            </a:pP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Výsledkom každej snahy je už niekoľkoročné prvenstvo v hodnotení základných škôl v okrese Zlaté Moravce. Okrem ocenení na území okresu sme si viackrát odniesli aj medailové pozície v hodnotení základných škôl a osemročných gymnázií vo vedomostných súťažiach a olympiádach na území Nitrianskeho kraja.</a:t>
            </a:r>
          </a:p>
        </p:txBody>
      </p:sp>
    </p:spTree>
    <p:extLst>
      <p:ext uri="{BB962C8B-B14F-4D97-AF65-F5344CB8AC3E}">
        <p14:creationId xmlns:p14="http://schemas.microsoft.com/office/powerpoint/2010/main" val="4285771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80A1770E-8DD7-D1BB-0722-F2675B0AD24B}"/>
              </a:ext>
            </a:extLst>
          </p:cNvPr>
          <p:cNvSpPr txBox="1"/>
          <p:nvPr/>
        </p:nvSpPr>
        <p:spPr>
          <a:xfrm>
            <a:off x="2118049" y="1707502"/>
            <a:ext cx="7987004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b="1" dirty="0">
                <a:ea typeface="Calibri" panose="020F0502020204030204" pitchFamily="34" charset="0"/>
              </a:rPr>
              <a:t>       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Školský rok 2018/2019 bol pre našu školu opäť výnimočný. V pondelok 7. októbra 2019 sme si prevzali za prítomnosti primátora mesta PaedDr. Dušana Husára a Mgr. Danuše Hollej z rúk vedúceho odboru  školstva Okresného úradu v Nitre Mgr. Milana </a:t>
            </a:r>
            <a:r>
              <a:rPr lang="sk-SK" sz="1800" b="1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Galabu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ocenenie za </a:t>
            </a:r>
            <a:r>
              <a:rPr lang="sk-SK" sz="18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1. miesto vo vedomostných súťažiach žiakov základných škôl a osemročných gymnázií v Nitrianskom kraji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. Konkurenciou nám bolo 314 škôl, ktoré sme dokázali svojou húževnatosťou poraziť. </a:t>
            </a:r>
          </a:p>
          <a:p>
            <a:pPr algn="just"/>
            <a:r>
              <a:rPr lang="sk-SK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      </a:t>
            </a: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S úsmevom na tvári môžem povedať, že som právom hrdá riaditeľka. Hrdá nielen teraz, ale stále. Mám okolo seba dve zástupkyne, na ktoré sa dá vždy a vo všetkom spoľahnúť, Spolu máme ten najlepší a najšikovnejší kolektív učiteľov, ktorí berú svoju prácu naozaj zodpovedne. </a:t>
            </a:r>
          </a:p>
          <a:p>
            <a:pPr indent="449580" algn="just"/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V neposlednom rade nemôžem zabudnúť na tých  najdôležitejších – našich žiakov, bez ktorých by naša škola nebola školou. Všetci žiaci si u nás  nájdu niečo, v čom ukážu svoju silu. Každý žiak je iný, ale predsa výnimočný. A presne takto ich všetkých vnímame.</a:t>
            </a:r>
          </a:p>
          <a:p>
            <a:pPr algn="just"/>
            <a:endParaRPr lang="sk-SK" sz="18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endParaRPr lang="sk-SK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80844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F065325-7896-0EE9-1DD3-43FDF0FD7FE0}"/>
              </a:ext>
            </a:extLst>
          </p:cNvPr>
          <p:cNvSpPr txBox="1"/>
          <p:nvPr/>
        </p:nvSpPr>
        <p:spPr>
          <a:xfrm>
            <a:off x="2286000" y="2006082"/>
            <a:ext cx="7445829" cy="259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Ďakujem všetkým za spoluprácu, čas, úsilie a snahu vynaloženú pri síce ťažkej, ale o to krajšej práci. Nezabúdajme na to, že čas, ktorý venuje deťom, ich robí dôležitými.</a:t>
            </a:r>
          </a:p>
          <a:p>
            <a:pPr indent="449580" algn="just">
              <a:lnSpc>
                <a:spcPct val="115000"/>
              </a:lnSpc>
            </a:pP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Všetkým patrí ešte raz jedno veľké ĎAKUJEM!</a:t>
            </a:r>
          </a:p>
          <a:p>
            <a:pPr indent="449580" algn="just">
              <a:lnSpc>
                <a:spcPct val="115000"/>
              </a:lnSpc>
            </a:pPr>
            <a:endParaRPr lang="sk-SK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indent="449580" algn="just">
              <a:lnSpc>
                <a:spcPct val="115000"/>
              </a:lnSpc>
            </a:pPr>
            <a:endParaRPr lang="sk-SK" sz="18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sk-SK" b="1" dirty="0">
                <a:solidFill>
                  <a:schemeClr val="accent2"/>
                </a:solidFill>
                <a:ea typeface="Calibri" panose="020F0502020204030204" pitchFamily="34" charset="0"/>
              </a:rPr>
              <a:t>                                                               Mgr. Lenka </a:t>
            </a:r>
            <a:r>
              <a:rPr lang="sk-SK" b="1" dirty="0" err="1">
                <a:solidFill>
                  <a:schemeClr val="accent2"/>
                </a:solidFill>
                <a:ea typeface="Calibri" panose="020F0502020204030204" pitchFamily="34" charset="0"/>
              </a:rPr>
              <a:t>Herdová</a:t>
            </a:r>
            <a:r>
              <a:rPr lang="sk-SK" b="1" dirty="0">
                <a:solidFill>
                  <a:schemeClr val="accent2"/>
                </a:solidFill>
                <a:ea typeface="Calibri" panose="020F0502020204030204" pitchFamily="34" charset="0"/>
              </a:rPr>
              <a:t>, riaditeľka školy</a:t>
            </a:r>
            <a:endParaRPr lang="sk-SK" sz="1800" b="1" dirty="0">
              <a:solidFill>
                <a:schemeClr val="accent2"/>
              </a:solidFill>
              <a:effectLst/>
              <a:ea typeface="Calibri" panose="020F0502020204030204" pitchFamily="34" charset="0"/>
            </a:endParaRPr>
          </a:p>
          <a:p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EC809C2-F92C-9F31-3ED4-4812B6D08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84" y="3429000"/>
            <a:ext cx="3645437" cy="1978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8367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99900776-4321-4CE4-9A15-634C54924C8C}"/>
              </a:ext>
            </a:extLst>
          </p:cNvPr>
          <p:cNvSpPr txBox="1"/>
          <p:nvPr/>
        </p:nvSpPr>
        <p:spPr>
          <a:xfrm>
            <a:off x="2942864" y="2139232"/>
            <a:ext cx="60940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i="0" u="none" strike="noStrike" baseline="0" dirty="0">
                <a:solidFill>
                  <a:schemeClr val="accent2"/>
                </a:solidFill>
              </a:rPr>
              <a:t>Kde nás nájdete? </a:t>
            </a:r>
          </a:p>
          <a:p>
            <a:r>
              <a:rPr lang="sk-SK" sz="2800" b="1" i="0" u="none" strike="noStrike" baseline="0" dirty="0">
                <a:solidFill>
                  <a:schemeClr val="accent2"/>
                </a:solidFill>
              </a:rPr>
              <a:t>email: </a:t>
            </a:r>
            <a:r>
              <a:rPr lang="sk-SK" sz="2800" b="1" i="0" u="none" strike="noStrike" baseline="0" dirty="0">
                <a:solidFill>
                  <a:srgbClr val="002060"/>
                </a:solidFill>
              </a:rPr>
              <a:t>zspribinova@pribinka.sk </a:t>
            </a:r>
          </a:p>
          <a:p>
            <a:r>
              <a:rPr lang="sk-SK" sz="2800" b="1" i="0" u="none" strike="noStrike" baseline="0" dirty="0">
                <a:solidFill>
                  <a:schemeClr val="accent2"/>
                </a:solidFill>
              </a:rPr>
              <a:t>web: </a:t>
            </a:r>
            <a:r>
              <a:rPr lang="sk-SK" sz="2800" b="1" i="0" u="none" strike="noStrike" baseline="0" dirty="0">
                <a:solidFill>
                  <a:srgbClr val="002060"/>
                </a:solidFill>
              </a:rPr>
              <a:t>www.pribinka.edupage.org </a:t>
            </a:r>
          </a:p>
          <a:p>
            <a:r>
              <a:rPr lang="sk-SK" sz="2800" b="1" i="0" u="none" strike="noStrike" baseline="0" dirty="0">
                <a:solidFill>
                  <a:schemeClr val="accent2"/>
                </a:solidFill>
              </a:rPr>
              <a:t>Facebook:</a:t>
            </a:r>
            <a:r>
              <a:rPr lang="sk-SK" sz="28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sk-SK" sz="2800" b="1" i="0" u="none" strike="noStrike" baseline="0" dirty="0">
                <a:solidFill>
                  <a:srgbClr val="002060"/>
                </a:solidFill>
              </a:rPr>
              <a:t>a nás vychováva PRIBINKA </a:t>
            </a:r>
          </a:p>
          <a:p>
            <a:r>
              <a:rPr lang="sk-SK" sz="2800" b="1" i="0" u="none" strike="noStrike" baseline="0" dirty="0">
                <a:solidFill>
                  <a:schemeClr val="accent2"/>
                </a:solidFill>
              </a:rPr>
              <a:t>tel. kontakt: </a:t>
            </a:r>
          </a:p>
          <a:p>
            <a:r>
              <a:rPr lang="sk-SK" sz="2800" b="1" i="0" u="none" strike="noStrike" baseline="0" dirty="0">
                <a:solidFill>
                  <a:srgbClr val="002060"/>
                </a:solidFill>
              </a:rPr>
              <a:t>037/6307385 (riaditeľňa) </a:t>
            </a:r>
          </a:p>
          <a:p>
            <a:r>
              <a:rPr lang="sk-SK" sz="2800" b="1" i="0" u="none" strike="noStrike" baseline="0" dirty="0">
                <a:solidFill>
                  <a:srgbClr val="002060"/>
                </a:solidFill>
              </a:rPr>
              <a:t>037/6426056 (kancelária zástupkýň) </a:t>
            </a:r>
            <a:endParaRPr lang="sk-SK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49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A314B955-5D90-4AE7-B281-7F9E11DB1AF9}"/>
              </a:ext>
            </a:extLst>
          </p:cNvPr>
          <p:cNvSpPr txBox="1"/>
          <p:nvPr/>
        </p:nvSpPr>
        <p:spPr>
          <a:xfrm>
            <a:off x="2401748" y="1708985"/>
            <a:ext cx="758720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i="0" u="none" strike="noStrike" baseline="0" dirty="0">
                <a:solidFill>
                  <a:schemeClr val="accent2"/>
                </a:solidFill>
              </a:rPr>
              <a:t>Koho u nás nájdete? </a:t>
            </a:r>
            <a:endParaRPr lang="sk-SK" sz="2400" b="0" i="0" u="none" strike="noStrike" baseline="0" dirty="0">
              <a:solidFill>
                <a:schemeClr val="accent2"/>
              </a:solidFill>
            </a:endParaRPr>
          </a:p>
          <a:p>
            <a:pPr algn="just"/>
            <a:r>
              <a:rPr lang="sk-SK" sz="2400" b="1" i="0" u="none" strike="noStrike" baseline="0" dirty="0">
                <a:solidFill>
                  <a:srgbClr val="002060"/>
                </a:solidFill>
              </a:rPr>
              <a:t>Úžasný tím pedagógov, milú pani ekonómku, šikovné pani upratovačky, usmievavé pani kuchárky, prísneho, ale </a:t>
            </a:r>
            <a:r>
              <a:rPr lang="sk-SK" sz="2400" b="1" i="0" u="none" strike="noStrike" baseline="0">
                <a:solidFill>
                  <a:srgbClr val="002060"/>
                </a:solidFill>
              </a:rPr>
              <a:t>vždy ochotného </a:t>
            </a:r>
            <a:r>
              <a:rPr lang="sk-SK" sz="2400" b="1" i="0" u="none" strike="noStrike" baseline="0" dirty="0">
                <a:solidFill>
                  <a:srgbClr val="002060"/>
                </a:solidFill>
              </a:rPr>
              <a:t>pána školníka. </a:t>
            </a:r>
          </a:p>
          <a:p>
            <a:pPr algn="just"/>
            <a:r>
              <a:rPr lang="sk-SK" sz="2400" b="1" dirty="0">
                <a:solidFill>
                  <a:srgbClr val="002060"/>
                </a:solidFill>
              </a:rPr>
              <a:t>                                                               </a:t>
            </a:r>
          </a:p>
          <a:p>
            <a:pPr algn="just"/>
            <a:endParaRPr lang="sk-SK" sz="2400" b="1" dirty="0">
              <a:solidFill>
                <a:srgbClr val="002060"/>
              </a:solidFill>
            </a:endParaRPr>
          </a:p>
          <a:p>
            <a:pPr algn="just"/>
            <a:endParaRPr lang="sk-SK" sz="2400" b="1" dirty="0">
              <a:solidFill>
                <a:srgbClr val="002060"/>
              </a:solidFill>
            </a:endParaRPr>
          </a:p>
          <a:p>
            <a:pPr algn="just"/>
            <a:endParaRPr lang="sk-SK" sz="2400" b="1" dirty="0">
              <a:solidFill>
                <a:srgbClr val="002060"/>
              </a:solidFill>
            </a:endParaRPr>
          </a:p>
          <a:p>
            <a:pPr algn="just"/>
            <a:endParaRPr lang="sk-SK" sz="2400" b="1" dirty="0">
              <a:solidFill>
                <a:srgbClr val="002060"/>
              </a:solidFill>
            </a:endParaRPr>
          </a:p>
          <a:p>
            <a:pPr algn="just"/>
            <a:r>
              <a:rPr lang="sk-SK" sz="2400" b="1" dirty="0">
                <a:solidFill>
                  <a:srgbClr val="002060"/>
                </a:solidFill>
              </a:rPr>
              <a:t> </a:t>
            </a:r>
            <a:r>
              <a:rPr lang="sk-SK" sz="2400" b="1" dirty="0">
                <a:solidFill>
                  <a:schemeClr val="accent2"/>
                </a:solidFill>
              </a:rPr>
              <a:t>Tešíme sa na Vás!</a:t>
            </a:r>
          </a:p>
          <a:p>
            <a:pPr algn="ctr"/>
            <a:endParaRPr lang="sk-SK" sz="2400" b="1" dirty="0">
              <a:solidFill>
                <a:schemeClr val="accent2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8DD42F0-0ABC-4CBE-BE4E-8D31F4E7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2870" y="2450994"/>
            <a:ext cx="2096733" cy="4052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C382669-D080-4401-9C0C-82733201B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40" y="3429000"/>
            <a:ext cx="3145101" cy="2096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463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F1DA4769-BF01-4DA8-AA0B-C4DBE7F55F2B}"/>
              </a:ext>
            </a:extLst>
          </p:cNvPr>
          <p:cNvSpPr txBox="1"/>
          <p:nvPr/>
        </p:nvSpPr>
        <p:spPr>
          <a:xfrm>
            <a:off x="2099388" y="-49035"/>
            <a:ext cx="7921690" cy="5301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sk-SK" sz="1800" b="1" i="1" dirty="0">
              <a:solidFill>
                <a:srgbClr val="17365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sk-SK" b="1" i="1" dirty="0">
              <a:solidFill>
                <a:srgbClr val="17365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sk-SK" sz="1800" b="1" i="1" dirty="0">
              <a:solidFill>
                <a:srgbClr val="17365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sk-SK" sz="1800" b="1" i="1" dirty="0">
              <a:solidFill>
                <a:srgbClr val="17365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Takto znie motto, ktorým sa v našej škole riadime. Naša škola vie, že nielen vedomosti robia človeka človekom. Uvedomujeme si, že deti sú našou budúcnosťou. Sme škola, v ktorej sa snažíme z každého dieťaťa vyťažiť maximum, ktoré môže dať.</a:t>
            </a:r>
            <a:endParaRPr lang="sk-S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Naša škola je na prvý pohľad škola ako každá iná. Ale, je tu jedno malé ale... 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to škola, v ktorej sa stále niečo deje, kde je každý aktívny. </a:t>
            </a:r>
            <a:endParaRPr lang="sk-SK" sz="1400" dirty="0">
              <a:solidFill>
                <a:schemeClr val="accent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to škola, ktorá otvára dvere aj 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srdce  všetkým deťom, </a:t>
            </a: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lebo vie, že každé je jedinečné vlastnou osobnosťou, emóciami i názormi. Hlavným poslaním školy je „vypustiť“ do sveta dobrých, empatických, vzdelaných a slušných ľudí. Umožňuje im vyrásť a dospieť v priateľskom a tvorivom prostredí.</a:t>
            </a:r>
            <a:endParaRPr lang="sk-S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2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D78D3A7B-8834-4AC3-AB6B-AA91A69E8F44}"/>
              </a:ext>
            </a:extLst>
          </p:cNvPr>
          <p:cNvSpPr txBox="1"/>
          <p:nvPr/>
        </p:nvSpPr>
        <p:spPr>
          <a:xfrm>
            <a:off x="2296160" y="2011129"/>
            <a:ext cx="7599680" cy="1793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Deti aktívne pracujú i v 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žiackom parlamente. </a:t>
            </a: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Majú možnosť podieľať sa na chode školy, ale zároveň musia niesť zodpovednosť za svoje rozhodnutia.</a:t>
            </a:r>
            <a:endParaRPr lang="sk-S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Každým dňom sa viac a viac presviedčame o tom, že spoločnými silami dokážeme všetko zvládnuť. Nie vždy ide všetko jednoducho, ale napriek všetkému sa snažíme, aby sme mali vždy v našej škole dôvod na úsmev.</a:t>
            </a:r>
            <a:endParaRPr lang="sk-S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28">
            <a:extLst>
              <a:ext uri="{FF2B5EF4-FFF2-40B4-BE49-F238E27FC236}">
                <a16:creationId xmlns:a16="http://schemas.microsoft.com/office/drawing/2014/main" id="{3E1764CC-384A-4B33-82D5-0FC6B7D094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1" y="3943032"/>
            <a:ext cx="2400300" cy="1590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FD613BA-900C-412D-9694-D630617B6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41" y="3804249"/>
            <a:ext cx="2814320" cy="179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81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E913D-A4CE-47E2-8CC6-809CAD95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481" y="1707502"/>
            <a:ext cx="4655943" cy="389086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sk-SK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5F3EDDA-8074-F03E-E2C5-F98ABF01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69" y="2241676"/>
            <a:ext cx="2254290" cy="2599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641F1B6-57B1-5E7B-6A1E-BBE5566D9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05743" y="2501459"/>
            <a:ext cx="2516767" cy="2080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FED8184-89E4-0DCD-007B-B51EB7ED7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40" y="2183587"/>
            <a:ext cx="2080233" cy="251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41AC1EF4-FD88-8626-A8A0-511197643D1E}"/>
              </a:ext>
            </a:extLst>
          </p:cNvPr>
          <p:cNvSpPr txBox="1"/>
          <p:nvPr/>
        </p:nvSpPr>
        <p:spPr>
          <a:xfrm>
            <a:off x="2291669" y="4920634"/>
            <a:ext cx="2356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accent2"/>
                </a:solidFill>
              </a:rPr>
              <a:t>Mgr. Lenka </a:t>
            </a:r>
            <a:r>
              <a:rPr lang="sk-SK" b="1" dirty="0" err="1">
                <a:solidFill>
                  <a:schemeClr val="accent2"/>
                </a:solidFill>
              </a:rPr>
              <a:t>Herdová</a:t>
            </a:r>
            <a:endParaRPr lang="sk-SK" b="1" dirty="0">
              <a:solidFill>
                <a:schemeClr val="accent2"/>
              </a:solidFill>
            </a:endParaRPr>
          </a:p>
          <a:p>
            <a:r>
              <a:rPr lang="sk-SK" dirty="0"/>
              <a:t>        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</a:rPr>
              <a:t>riaditeľka školy)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E72A8CB7-FC33-8891-6F3C-BD4B0F667EC6}"/>
              </a:ext>
            </a:extLst>
          </p:cNvPr>
          <p:cNvSpPr txBox="1"/>
          <p:nvPr/>
        </p:nvSpPr>
        <p:spPr>
          <a:xfrm>
            <a:off x="5029200" y="4674413"/>
            <a:ext cx="25142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accent2"/>
                </a:solidFill>
              </a:rPr>
              <a:t>PaedDr. Lucia </a:t>
            </a:r>
            <a:r>
              <a:rPr lang="sk-SK" b="1" dirty="0" err="1">
                <a:solidFill>
                  <a:schemeClr val="accent2"/>
                </a:solidFill>
              </a:rPr>
              <a:t>Nízlová</a:t>
            </a:r>
            <a:endParaRPr lang="sk-SK" b="1" dirty="0">
              <a:solidFill>
                <a:schemeClr val="accent2"/>
              </a:solidFill>
            </a:endParaRPr>
          </a:p>
          <a:p>
            <a:pPr algn="ctr"/>
            <a:r>
              <a:rPr lang="sk-SK" b="1" dirty="0">
                <a:solidFill>
                  <a:schemeClr val="accent2"/>
                </a:solidFill>
              </a:rPr>
              <a:t> </a:t>
            </a:r>
            <a:r>
              <a:rPr lang="sk-SK" b="1" dirty="0" err="1">
                <a:solidFill>
                  <a:schemeClr val="accent2"/>
                </a:solidFill>
              </a:rPr>
              <a:t>Tomajková</a:t>
            </a:r>
            <a:endParaRPr lang="sk-SK" b="1" dirty="0">
              <a:solidFill>
                <a:schemeClr val="accent2"/>
              </a:solidFill>
            </a:endParaRPr>
          </a:p>
          <a:p>
            <a:pPr algn="ctr"/>
            <a:r>
              <a:rPr lang="sk-SK" sz="1600" dirty="0">
                <a:solidFill>
                  <a:schemeClr val="accent1">
                    <a:lumMod val="50000"/>
                  </a:schemeClr>
                </a:solidFill>
              </a:rPr>
              <a:t>(zástupkyňa pre 1. stupeň)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CF186278-4A00-F7AA-492D-06F877A40B95}"/>
              </a:ext>
            </a:extLst>
          </p:cNvPr>
          <p:cNvSpPr txBox="1"/>
          <p:nvPr/>
        </p:nvSpPr>
        <p:spPr>
          <a:xfrm>
            <a:off x="7799218" y="4951412"/>
            <a:ext cx="25142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accent2"/>
                </a:solidFill>
              </a:rPr>
              <a:t>Ing. Miriam </a:t>
            </a:r>
            <a:r>
              <a:rPr lang="sk-SK" b="1" dirty="0" err="1">
                <a:solidFill>
                  <a:schemeClr val="accent2"/>
                </a:solidFill>
              </a:rPr>
              <a:t>Bezušková</a:t>
            </a:r>
            <a:endParaRPr lang="sk-SK" b="1" dirty="0">
              <a:solidFill>
                <a:schemeClr val="accent2"/>
              </a:solidFill>
            </a:endParaRPr>
          </a:p>
          <a:p>
            <a:r>
              <a:rPr lang="sk-SK" sz="1600" dirty="0">
                <a:solidFill>
                  <a:schemeClr val="accent1">
                    <a:lumMod val="50000"/>
                  </a:schemeClr>
                </a:solidFill>
              </a:rPr>
              <a:t>(zástupkyňa pre 2. stupeň)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B424AD4-3560-86CD-761B-2962981EE9CF}"/>
              </a:ext>
            </a:extLst>
          </p:cNvPr>
          <p:cNvSpPr txBox="1"/>
          <p:nvPr/>
        </p:nvSpPr>
        <p:spPr>
          <a:xfrm>
            <a:off x="3984171" y="1567543"/>
            <a:ext cx="4133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chemeClr val="accent2"/>
                </a:solidFill>
              </a:rPr>
              <a:t>VEDENIE ŠKOLY</a:t>
            </a:r>
          </a:p>
        </p:txBody>
      </p:sp>
    </p:spTree>
    <p:extLst>
      <p:ext uri="{BB962C8B-B14F-4D97-AF65-F5344CB8AC3E}">
        <p14:creationId xmlns:p14="http://schemas.microsoft.com/office/powerpoint/2010/main" val="55291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567B6-897C-4AE2-B253-C25BA698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k-SK" dirty="0"/>
            </a:br>
            <a:br>
              <a:rPr lang="sk-SK" dirty="0"/>
            </a:br>
            <a:br>
              <a:rPr lang="sk-SK" dirty="0"/>
            </a:br>
            <a:r>
              <a:rPr lang="sk-SK" dirty="0"/>
              <a:t>                      Všeobecné informácie 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E69B6C-A3D5-4A80-BBF0-D0970ECB3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331" y="1690688"/>
            <a:ext cx="7567126" cy="4351338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sk-SK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Základná škola na Pribinovej ulici v Zlatých Moravciach, s obľubou nazývaná  „</a:t>
            </a:r>
            <a:r>
              <a:rPr lang="sk-SK" sz="1800" b="1" i="1" dirty="0" err="1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Pribinka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“, </a:t>
            </a: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jednou zo štyroch základných škôl v meste.</a:t>
            </a:r>
            <a:endParaRPr lang="sk-SK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Škola má výbornú polohu. Je umiestnená takmer v centre mesta v pokojnej mestskej štvrti, s veľmi pekným okolím s parkovou výsadbou a udržiavanou zeleňou.</a:t>
            </a:r>
            <a:endParaRPr lang="sk-SK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sk-SK" sz="1800" b="1" i="1" dirty="0" err="1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Pribinka</a:t>
            </a: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je  </a:t>
            </a:r>
            <a:r>
              <a:rPr lang="sk-SK" sz="1800" b="1" i="1" dirty="0" err="1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plnoorganizovaná</a:t>
            </a:r>
            <a:r>
              <a:rPr lang="sk-SK" sz="1800" b="1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škola s 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triedami umiestnenými v dvoch budovách. V každom ročníku sú dve paralelné triedy a počet žiakov sa tak každoročne pohybuje </a:t>
            </a:r>
            <a:r>
              <a:rPr lang="sk-SK" sz="1800" b="1" i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okolo 400 </a:t>
            </a:r>
            <a:r>
              <a:rPr lang="sk-SK" sz="18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(aj keď záujem je väčší, ale kapacita nepustí).</a:t>
            </a:r>
            <a:endParaRPr lang="sk-SK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8995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4B9E5-3668-4515-9B9B-912EA38A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1F8C30B-FB7A-4412-A9CA-E02EA7933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033" y="1558212"/>
            <a:ext cx="7697756" cy="4180115"/>
          </a:xfrm>
        </p:spPr>
        <p:txBody>
          <a:bodyPr>
            <a:normAutofit fontScale="85000" lnSpcReduction="10000"/>
          </a:bodyPr>
          <a:lstStyle/>
          <a:p>
            <a:pPr indent="0" algn="just">
              <a:buNone/>
            </a:pPr>
            <a:r>
              <a:rPr lang="sk-SK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		</a:t>
            </a:r>
            <a:r>
              <a:rPr lang="sk-SK" sz="3300" b="1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Čo sa nám podarilo?</a:t>
            </a:r>
            <a:endParaRPr lang="sk-SK" sz="3300" dirty="0">
              <a:solidFill>
                <a:schemeClr val="accent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500" b="1" i="1" dirty="0">
                <a:solidFill>
                  <a:srgbClr val="17365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k-SK" sz="25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vymenili sme strechu, </a:t>
            </a:r>
            <a:endParaRPr lang="sk-SK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5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nainštalovali sme kamerový systém,</a:t>
            </a:r>
            <a:endParaRPr lang="sk-SK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5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vymenili sme oplotenie okolo celého areálu školy,</a:t>
            </a:r>
            <a:endParaRPr lang="sk-SK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5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zriadili sme elektrického vrátnika,</a:t>
            </a:r>
            <a:endParaRPr lang="sk-SK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5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získali sme  interaktívne tabule,</a:t>
            </a:r>
            <a:endParaRPr lang="sk-SK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5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zaviedli sme internetovú žiacku knižku, elektronickú triednu knihu, mailovú komunikáciu medzi zamestnancami a rodičmi,</a:t>
            </a:r>
            <a:endParaRPr lang="sk-SK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sz="25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 všetkých triedach sme vymenili lavice, stoličky</a:t>
            </a:r>
            <a:endParaRPr lang="sk-SK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2132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F624E818-CFBE-4D98-9D10-D9EF239971C6}"/>
              </a:ext>
            </a:extLst>
          </p:cNvPr>
          <p:cNvSpPr txBox="1"/>
          <p:nvPr/>
        </p:nvSpPr>
        <p:spPr>
          <a:xfrm>
            <a:off x="2373915" y="1602859"/>
            <a:ext cx="7183120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 triedach pribudli nové skrinky, koberce a sedacie vaky, ktoré slúžia na relaxačné chvíľky žiakov</a:t>
            </a:r>
            <a:endParaRPr lang="sk-S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zakúpili sme nové knihy do školskej knižnice, ale i knihy, hračky            a koberce do ŠKD,</a:t>
            </a:r>
            <a:endParaRPr lang="sk-S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zrekonštruovali sme kuchyňu a školskú jedáleň, </a:t>
            </a:r>
            <a:endParaRPr lang="sk-S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môžeme sa popýšiť aj moderne prerobenou šatňou pre našich žiakov</a:t>
            </a:r>
            <a:endParaRPr lang="sk-S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používame </a:t>
            </a:r>
            <a:r>
              <a:rPr lang="sk-SK" b="1" i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EduPage</a:t>
            </a:r>
            <a:r>
              <a:rPr lang="sk-SK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vytvorili sme relaxačný kútik, vybudovali sme multifunkčné ihrisko,</a:t>
            </a:r>
          </a:p>
          <a:p>
            <a:pPr marL="342900" lvl="0" indent="-342900" algn="just"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nalepili sme na schody motivačné a vzdelávacie nálepky, </a:t>
            </a:r>
          </a:p>
          <a:p>
            <a:pPr marL="342900" lvl="0" indent="-342900" algn="just"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žiaci 1. stupňa majú na podlahe zábavné i náučné </a:t>
            </a:r>
            <a:r>
              <a:rPr lang="sk-SK" b="1" i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polepy</a:t>
            </a:r>
            <a:r>
              <a:rPr lang="sk-SK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sk-SK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ymenili sme nábytok v zborovni,</a:t>
            </a:r>
          </a:p>
          <a:p>
            <a:pPr marL="342900" lvl="0" indent="-342900" algn="just">
              <a:spcAft>
                <a:spcPts val="1000"/>
              </a:spcAft>
              <a:buClr>
                <a:srgbClr val="FF0000"/>
              </a:buClr>
              <a:buFont typeface="Symbol" panose="05050102010706020507" pitchFamily="18" charset="2"/>
              <a:buChar char=""/>
            </a:pPr>
            <a:r>
              <a:rPr lang="sk-SK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vonku pri hlavnej budove sme namaľovali hry na chodník</a:t>
            </a:r>
            <a:endParaRPr lang="sk-S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8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F3560EB7-71A3-09BE-0303-4738B75B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97" y="2694156"/>
            <a:ext cx="2936032" cy="2202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BAD58CF-873F-D317-301B-D97BBE7C8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58" y="1827911"/>
            <a:ext cx="2832930" cy="3648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894FC9E-1EA3-A685-E54A-15B9D97DC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37" y="1906553"/>
            <a:ext cx="2614905" cy="3569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0322DF1D-C888-7C84-9A69-D1D9086DF5A1}"/>
              </a:ext>
            </a:extLst>
          </p:cNvPr>
          <p:cNvSpPr txBox="1"/>
          <p:nvPr/>
        </p:nvSpPr>
        <p:spPr>
          <a:xfrm>
            <a:off x="4973216" y="1827911"/>
            <a:ext cx="2304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chemeClr val="accent2">
                    <a:lumMod val="75000"/>
                  </a:schemeClr>
                </a:solidFill>
              </a:rPr>
              <a:t>Nové ihrisko</a:t>
            </a:r>
          </a:p>
        </p:txBody>
      </p:sp>
    </p:spTree>
    <p:extLst>
      <p:ext uri="{BB962C8B-B14F-4D97-AF65-F5344CB8AC3E}">
        <p14:creationId xmlns:p14="http://schemas.microsoft.com/office/powerpoint/2010/main" val="41881557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21620</TotalTime>
  <Words>1685</Words>
  <Application>Microsoft Office PowerPoint</Application>
  <PresentationFormat>Širokouhlá</PresentationFormat>
  <Paragraphs>157</Paragraphs>
  <Slides>29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Times New Roman</vt:lpstr>
      <vt:lpstr>Wingdings</vt:lpstr>
      <vt:lpstr>Motív Office</vt:lpstr>
      <vt:lpstr>Základná škola Pribinova 1 Zlaté Moravce</vt:lpstr>
      <vt:lpstr>„Čím my dnes naplníme srdcia detí,  tým ony zajtra  naplnia svet...“</vt:lpstr>
      <vt:lpstr>Prezentácia programu PowerPoint</vt:lpstr>
      <vt:lpstr>Prezentácia programu PowerPoint</vt:lpstr>
      <vt:lpstr> </vt:lpstr>
      <vt:lpstr>                         Všeobecné informácie ...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 Pribinova 1 Zlaté Moravce</dc:title>
  <dc:creator>NTB</dc:creator>
  <cp:lastModifiedBy>Hajková Marianna Mgr.</cp:lastModifiedBy>
  <cp:revision>13</cp:revision>
  <dcterms:created xsi:type="dcterms:W3CDTF">2021-08-16T14:00:43Z</dcterms:created>
  <dcterms:modified xsi:type="dcterms:W3CDTF">2022-11-07T17:48:56Z</dcterms:modified>
</cp:coreProperties>
</file>