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23749000" cy="168021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22" autoAdjust="0"/>
  </p:normalViewPr>
  <p:slideViewPr>
    <p:cSldViewPr>
      <p:cViewPr varScale="1">
        <p:scale>
          <a:sx n="29" d="100"/>
          <a:sy n="29"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tretch>
            <a:fillRect/>
          </a:stretch>
        </p:blipFill>
        <p:spPr>
          <a:xfrm>
            <a:off x="0" y="127000"/>
            <a:ext cx="23749000" cy="16548100"/>
          </a:xfrm>
          <a:prstGeom prst="rect">
            <a:avLst/>
          </a:prstGeom>
        </p:spPr>
      </p:pic>
      <p:sp>
        <p:nvSpPr>
          <p:cNvPr id="3" name="TextBox 2"/>
          <p:cNvSpPr txBox="1"/>
          <p:nvPr/>
        </p:nvSpPr>
        <p:spPr>
          <a:xfrm>
            <a:off x="5575300" y="1193800"/>
            <a:ext cx="12598400" cy="15862300"/>
          </a:xfrm>
          <a:prstGeom prst="rect">
            <a:avLst/>
          </a:prstGeom>
        </p:spPr>
        <p:txBody>
          <a:bodyPr rtlCol="0" anchor="t"/>
          <a:lstStyle/>
          <a:p>
            <a:pPr algn="l"/>
            <a:endParaRPr lang="en-US" sz="1100" dirty="0"/>
          </a:p>
          <a:p>
            <a:r>
              <a:rPr lang="en-US" sz="3700" dirty="0">
                <a:solidFill>
                  <a:srgbClr val="252525"/>
                </a:solidFill>
              </a:rPr>
              <a:t>               </a:t>
            </a:r>
          </a:p>
          <a:p>
            <a:r>
              <a:rPr lang="en-US" sz="3700" dirty="0">
                <a:solidFill>
                  <a:srgbClr val="252525"/>
                </a:solidFill>
              </a:rPr>
              <a:t>                        </a:t>
            </a:r>
            <a:r>
              <a:rPr lang="en-US" sz="5200" dirty="0" err="1" smtClean="0">
                <a:solidFill>
                  <a:srgbClr val="252525"/>
                </a:solidFill>
              </a:rPr>
              <a:t>Bezp</a:t>
            </a:r>
            <a:r>
              <a:rPr lang="pl-PL" sz="5200" dirty="0" smtClean="0">
                <a:solidFill>
                  <a:srgbClr val="252525"/>
                </a:solidFill>
              </a:rPr>
              <a:t>i</a:t>
            </a:r>
            <a:r>
              <a:rPr lang="en-US" sz="5200" dirty="0" err="1" smtClean="0">
                <a:solidFill>
                  <a:srgbClr val="252525"/>
                </a:solidFill>
              </a:rPr>
              <a:t>ecz</a:t>
            </a:r>
            <a:r>
              <a:rPr lang="pl-PL" sz="5200" dirty="0" smtClean="0">
                <a:solidFill>
                  <a:srgbClr val="252525"/>
                </a:solidFill>
              </a:rPr>
              <a:t>eń</a:t>
            </a:r>
            <a:r>
              <a:rPr lang="en-US" sz="5200" dirty="0" err="1" smtClean="0">
                <a:solidFill>
                  <a:srgbClr val="252525"/>
                </a:solidFill>
              </a:rPr>
              <a:t>stwo</a:t>
            </a:r>
            <a:r>
              <a:rPr lang="en-US" sz="5200" dirty="0" smtClean="0">
                <a:solidFill>
                  <a:srgbClr val="252525"/>
                </a:solidFill>
              </a:rPr>
              <a:t> </a:t>
            </a:r>
            <a:r>
              <a:rPr lang="en-US" sz="5200" dirty="0" err="1">
                <a:solidFill>
                  <a:srgbClr val="252525"/>
                </a:solidFill>
              </a:rPr>
              <a:t>komputerowe</a:t>
            </a:r>
            <a:endParaRPr lang="en-US" sz="5200" dirty="0">
              <a:solidFill>
                <a:srgbClr val="252525"/>
              </a:solidFill>
            </a:endParaRPr>
          </a:p>
          <a:p>
            <a:r>
              <a:rPr lang="en-US" sz="5000" dirty="0"/>
              <a:t>  </a:t>
            </a:r>
          </a:p>
          <a:p>
            <a:r>
              <a:rPr lang="en-US" sz="5000" dirty="0"/>
              <a:t>  </a:t>
            </a:r>
          </a:p>
          <a:p>
            <a:r>
              <a:rPr lang="en-US" sz="5000" dirty="0"/>
              <a:t>  </a:t>
            </a:r>
          </a:p>
          <a:p>
            <a:r>
              <a:rPr lang="en-US" sz="5000" dirty="0"/>
              <a:t>  </a:t>
            </a:r>
          </a:p>
          <a:p>
            <a:r>
              <a:rPr lang="en-US" sz="5000" dirty="0"/>
              <a:t>  </a:t>
            </a:r>
          </a:p>
          <a:p>
            <a:r>
              <a:rPr lang="en-US" sz="5000" dirty="0"/>
              <a:t>  </a:t>
            </a:r>
          </a:p>
          <a:p>
            <a:r>
              <a:rPr lang="en-US" sz="5000" dirty="0"/>
              <a:t>  </a:t>
            </a:r>
          </a:p>
          <a:p>
            <a:r>
              <a:rPr lang="en-US" sz="5000" dirty="0"/>
              <a:t>  </a:t>
            </a:r>
          </a:p>
          <a:p>
            <a:r>
              <a:rPr lang="en-US" sz="5000" dirty="0"/>
              <a:t>  </a:t>
            </a:r>
          </a:p>
          <a:p>
            <a:r>
              <a:rPr lang="en-US" sz="3700" dirty="0">
                <a:solidFill>
                  <a:srgbClr val="252525"/>
                </a:solidFill>
              </a:rPr>
              <a:t>                             </a:t>
            </a:r>
            <a:r>
              <a:rPr lang="en-US" sz="3700" dirty="0" err="1">
                <a:solidFill>
                  <a:srgbClr val="252525"/>
                </a:solidFill>
              </a:rPr>
              <a:t>Oleksandra</a:t>
            </a:r>
            <a:r>
              <a:rPr lang="en-US" sz="3700" dirty="0">
                <a:solidFill>
                  <a:srgbClr val="252525"/>
                </a:solidFill>
              </a:rPr>
              <a:t> </a:t>
            </a:r>
            <a:r>
              <a:rPr lang="en-US" sz="3700" dirty="0" err="1">
                <a:solidFill>
                  <a:srgbClr val="252525"/>
                </a:solidFill>
              </a:rPr>
              <a:t>Pylypenko</a:t>
            </a:r>
            <a:r>
              <a:rPr lang="en-US" sz="3700" dirty="0">
                <a:solidFill>
                  <a:srgbClr val="252525"/>
                </a:solidFill>
              </a:rPr>
              <a:t> 7a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stretch>
            <a:fillRect/>
          </a:stretch>
        </p:blipFill>
        <p:spPr>
          <a:xfrm>
            <a:off x="0" y="127000"/>
            <a:ext cx="23749000" cy="16548100"/>
          </a:xfrm>
          <a:prstGeom prst="rect">
            <a:avLst/>
          </a:prstGeom>
        </p:spPr>
      </p:pic>
      <p:sp>
        <p:nvSpPr>
          <p:cNvPr id="5" name="TextBox 4"/>
          <p:cNvSpPr txBox="1"/>
          <p:nvPr/>
        </p:nvSpPr>
        <p:spPr>
          <a:xfrm>
            <a:off x="5575300" y="1536700"/>
            <a:ext cx="12598400" cy="15519400"/>
          </a:xfrm>
          <a:prstGeom prst="rect">
            <a:avLst/>
          </a:prstGeom>
        </p:spPr>
        <p:txBody>
          <a:bodyPr rtlCol="0" anchor="t"/>
          <a:lstStyle/>
          <a:p>
            <a:pPr algn="l"/>
            <a:endParaRPr lang="en-US" sz="1100"/>
          </a:p>
          <a:p>
            <a:r>
              <a:rPr lang="en-US" sz="3900" b="1">
                <a:solidFill>
                  <a:srgbClr val="252525"/>
                </a:solidFill>
              </a:rPr>
              <a:t>Co to jest bezpieczeństwo?</a:t>
            </a:r>
          </a:p>
          <a:p>
            <a:r>
              <a:rPr lang="en-US" sz="5000"/>
              <a:t>  </a:t>
            </a:r>
          </a:p>
          <a:p>
            <a:r>
              <a:rPr lang="en-US" sz="3900">
                <a:solidFill>
                  <a:srgbClr val="252525"/>
                </a:solidFill>
              </a:rPr>
              <a:t>Przedstawienie problematyki bezpieczeństwa systemów komputerowych systemów komputerowych należy rozpocząć od zdefiniowania pojęcia bezpieczeństwa. Niestety trudno skonstruować uniwersalną i jednoznaczną definicję tego pojęcia, która pokryłaby wszystkie oczekiwania stawiane w tej dziedzinie systemom komputerowym. Literatura przedmiotu podaje bardzo dużo, często znacznie odbiegających od siebie definicji. Przykład ciekawej definicji można znaleźć w [1]:</a:t>
            </a:r>
          </a:p>
          <a:p>
            <a:r>
              <a:rPr lang="en-US" sz="3900">
                <a:solidFill>
                  <a:srgbClr val="252525"/>
                </a:solidFill>
              </a:rPr>
              <a:t>Def. </a:t>
            </a:r>
            <a:r>
              <a:rPr lang="en-US" sz="3900" b="1">
                <a:solidFill>
                  <a:srgbClr val="252525"/>
                </a:solidFill>
              </a:rPr>
              <a:t>System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p:cNvPicPr>
            <a:picLocks noChangeAspect="1"/>
          </p:cNvPicPr>
          <p:nvPr/>
        </p:nvPicPr>
        <p:blipFill>
          <a:blip r:embed="rId2"/>
          <a:stretch>
            <a:fillRect/>
          </a:stretch>
        </p:blipFill>
        <p:spPr>
          <a:xfrm>
            <a:off x="0" y="127000"/>
            <a:ext cx="23749000" cy="16548100"/>
          </a:xfrm>
          <a:prstGeom prst="rect">
            <a:avLst/>
          </a:prstGeom>
        </p:spPr>
      </p:pic>
      <p:sp>
        <p:nvSpPr>
          <p:cNvPr id="7" name="TextBox 6"/>
          <p:cNvSpPr txBox="1"/>
          <p:nvPr/>
        </p:nvSpPr>
        <p:spPr>
          <a:xfrm>
            <a:off x="5575300" y="736600"/>
            <a:ext cx="12598400" cy="16319500"/>
          </a:xfrm>
          <a:prstGeom prst="rect">
            <a:avLst/>
          </a:prstGeom>
        </p:spPr>
        <p:txBody>
          <a:bodyPr rtlCol="0" anchor="t"/>
          <a:lstStyle/>
          <a:p>
            <a:pPr algn="l"/>
            <a:endParaRPr lang="en-US" sz="1100"/>
          </a:p>
          <a:p>
            <a:r>
              <a:rPr lang="en-US" sz="3900" b="1">
                <a:solidFill>
                  <a:srgbClr val="252525"/>
                </a:solidFill>
              </a:rPr>
              <a:t>komputerowy</a:t>
            </a:r>
            <a:r>
              <a:rPr lang="en-US" sz="3900">
                <a:solidFill>
                  <a:srgbClr val="252525"/>
                </a:solidFill>
              </a:rPr>
              <a:t> jest </a:t>
            </a:r>
            <a:r>
              <a:rPr lang="en-US" sz="3900" b="1">
                <a:solidFill>
                  <a:srgbClr val="252525"/>
                </a:solidFill>
              </a:rPr>
              <a:t>bezpieczny</a:t>
            </a:r>
            <a:r>
              <a:rPr lang="en-US" sz="3900">
                <a:solidFill>
                  <a:srgbClr val="252525"/>
                </a:solidFill>
              </a:rPr>
              <a:t>, jeśli jego użytkownik może na nim polegać, a zainstalowane oprogramowanie działa zgodnie ze swoją specyfikacją. W myśl tej definicji, możemy system uznać za bezpieczny, jeśli np. można od niego oczekiwać, że wprowadzone na stałe dane nie zostaną utracone, nie ulegną zniekształceniu i nie zostaną pozyskane przez nikogo nieuprawnionego - ufamy, że system będzie przechowywał i chronił dane.</a:t>
            </a:r>
          </a:p>
        </p:txBody>
      </p:sp>
      <p:pic>
        <p:nvPicPr>
          <p:cNvPr id="8" name="Picture 8"/>
          <p:cNvPicPr>
            <a:picLocks noChangeAspect="1"/>
          </p:cNvPicPr>
          <p:nvPr/>
        </p:nvPicPr>
        <p:blipFill>
          <a:blip r:embed="rId3"/>
          <a:stretch>
            <a:fillRect/>
          </a:stretch>
        </p:blipFill>
        <p:spPr>
          <a:xfrm>
            <a:off x="6578600" y="11099800"/>
            <a:ext cx="9817100" cy="5334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9"/>
          <p:cNvPicPr>
            <a:picLocks noChangeAspect="1"/>
          </p:cNvPicPr>
          <p:nvPr/>
        </p:nvPicPr>
        <p:blipFill>
          <a:blip r:embed="rId2"/>
          <a:stretch>
            <a:fillRect/>
          </a:stretch>
        </p:blipFill>
        <p:spPr>
          <a:xfrm>
            <a:off x="0" y="127000"/>
            <a:ext cx="23749000" cy="16548100"/>
          </a:xfrm>
          <a:prstGeom prst="rect">
            <a:avLst/>
          </a:prstGeom>
        </p:spPr>
      </p:pic>
      <p:sp>
        <p:nvSpPr>
          <p:cNvPr id="10" name="TextBox 9"/>
          <p:cNvSpPr txBox="1"/>
          <p:nvPr/>
        </p:nvSpPr>
        <p:spPr>
          <a:xfrm>
            <a:off x="5575300" y="838200"/>
            <a:ext cx="12598400" cy="16217900"/>
          </a:xfrm>
          <a:prstGeom prst="rect">
            <a:avLst/>
          </a:prstGeom>
        </p:spPr>
        <p:txBody>
          <a:bodyPr rtlCol="0" anchor="t"/>
          <a:lstStyle/>
          <a:p>
            <a:pPr algn="l"/>
            <a:endParaRPr lang="en-US" sz="1100"/>
          </a:p>
          <a:p>
            <a:r>
              <a:rPr lang="en-US" sz="5900" b="1">
                <a:solidFill>
                  <a:srgbClr val="252525"/>
                </a:solidFill>
              </a:rPr>
              <a:t>     DBAJ O SWOJĄ PRYWATNOŚĆ</a:t>
            </a:r>
          </a:p>
          <a:p>
            <a:r>
              <a:rPr lang="en-US" sz="5000"/>
              <a:t>  </a:t>
            </a:r>
          </a:p>
          <a:p>
            <a:r>
              <a:rPr lang="en-US" sz="3900">
                <a:solidFill>
                  <a:srgbClr val="252525"/>
                </a:solidFill>
              </a:rPr>
              <a:t>Pamiętaj, żeby nie upubliczniać danych innych osób, np. na „screenach” wiadomości napisanych do Ciebie na prywatną skrzynkę. Uważaj, gdy publikujesz takie zrzuty ekranu, np. dokumentów. Czasem możesz nie zauważyć, że znajdują się tam Twoje dane. Z kolei ujawnienie cudzych informacji wrażliwych potrafi szybko podpaść pod RODO. Co może być bardzo kosztowne. Więc czasem dla Twojego dobra taki wpis zawierający „wrażliwe informacje” ukryjemy prosząc o szybką redakcję posta.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1"/>
          <p:cNvPicPr>
            <a:picLocks noChangeAspect="1"/>
          </p:cNvPicPr>
          <p:nvPr/>
        </p:nvPicPr>
        <p:blipFill>
          <a:blip r:embed="rId2"/>
          <a:stretch>
            <a:fillRect/>
          </a:stretch>
        </p:blipFill>
        <p:spPr>
          <a:xfrm>
            <a:off x="0" y="127000"/>
            <a:ext cx="23749000" cy="16548100"/>
          </a:xfrm>
          <a:prstGeom prst="rect">
            <a:avLst/>
          </a:prstGeom>
        </p:spPr>
      </p:pic>
      <p:sp>
        <p:nvSpPr>
          <p:cNvPr id="12" name="TextBox 11"/>
          <p:cNvSpPr txBox="1"/>
          <p:nvPr/>
        </p:nvSpPr>
        <p:spPr>
          <a:xfrm>
            <a:off x="5575300" y="12458700"/>
            <a:ext cx="12598400" cy="4597400"/>
          </a:xfrm>
          <a:prstGeom prst="rect">
            <a:avLst/>
          </a:prstGeom>
        </p:spPr>
        <p:txBody>
          <a:bodyPr rtlCol="0" anchor="t"/>
          <a:lstStyle/>
          <a:p>
            <a:pPr algn="l"/>
            <a:endParaRPr lang="en-US" sz="1100"/>
          </a:p>
          <a:p>
            <a:r>
              <a:rPr lang="en-US" sz="6600">
                <a:solidFill>
                  <a:srgbClr val="252525"/>
                </a:solidFill>
              </a:rPr>
              <a:t>        Szanuj innych </a:t>
            </a:r>
          </a:p>
          <a:p>
            <a:r>
              <a:rPr lang="en-US" sz="4400">
                <a:solidFill>
                  <a:srgbClr val="252525"/>
                </a:solidFill>
              </a:rPr>
              <a:t>Nie wyzywaj, nie obrażaj, nie hejtuj!</a:t>
            </a:r>
          </a:p>
        </p:txBody>
      </p:sp>
      <p:pic>
        <p:nvPicPr>
          <p:cNvPr id="13" name="Picture 13"/>
          <p:cNvPicPr>
            <a:picLocks noChangeAspect="1"/>
          </p:cNvPicPr>
          <p:nvPr/>
        </p:nvPicPr>
        <p:blipFill>
          <a:blip r:embed="rId3"/>
          <a:stretch>
            <a:fillRect/>
          </a:stretch>
        </p:blipFill>
        <p:spPr>
          <a:xfrm>
            <a:off x="6210300" y="1816100"/>
            <a:ext cx="11315700" cy="92583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102</Words>
  <Application>Microsoft Office PowerPoint</Application>
  <PresentationFormat>Niestandardowy</PresentationFormat>
  <Paragraphs>27</Paragraphs>
  <Slides>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5</vt:i4>
      </vt:variant>
    </vt:vector>
  </HeadingPairs>
  <TitlesOfParts>
    <vt:vector size="8" baseType="lpstr">
      <vt:lpstr>Arial</vt:lpstr>
      <vt:lpstr>Calibri</vt:lpstr>
      <vt:lpstr>Office Theme</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Admin</dc:creator>
  <cp:lastModifiedBy>Windows User</cp:lastModifiedBy>
  <cp:revision>2</cp:revision>
  <dcterms:created xsi:type="dcterms:W3CDTF">2006-08-16T00:00:00Z</dcterms:created>
  <dcterms:modified xsi:type="dcterms:W3CDTF">2021-02-19T13:43:52Z</dcterms:modified>
</cp:coreProperties>
</file>